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6" r:id="rId7"/>
    <p:sldId id="267" r:id="rId8"/>
    <p:sldId id="268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omputer Says No" panose="020B0604020202020204" charset="0"/>
      <p:regular r:id="rId14"/>
    </p:embeddedFont>
    <p:embeddedFont>
      <p:font typeface="Poppins Light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sv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3" name="Freeform 3"/>
          <p:cNvSpPr/>
          <p:nvPr/>
        </p:nvSpPr>
        <p:spPr>
          <a:xfrm>
            <a:off x="-2576678" y="61722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268070" y="-2818506"/>
            <a:ext cx="4825046" cy="4219769"/>
          </a:xfrm>
          <a:custGeom>
            <a:avLst/>
            <a:gdLst/>
            <a:ahLst/>
            <a:cxnLst/>
            <a:rect l="l" t="t" r="r" b="b"/>
            <a:pathLst>
              <a:path w="4825046" h="4219769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61481" y="-41148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869537" y="4498019"/>
            <a:ext cx="6926813" cy="1483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4000">
                <a:solidFill>
                  <a:schemeClr val="bg1"/>
                </a:solidFill>
                <a:latin typeface="Poppins Light"/>
              </a:rPr>
              <a:t>CREDIT SCORE  FRAUD PREDICTION USING RANDOM FOREST</a:t>
            </a:r>
          </a:p>
        </p:txBody>
      </p:sp>
      <p:sp>
        <p:nvSpPr>
          <p:cNvPr id="7" name="Freeform 7"/>
          <p:cNvSpPr/>
          <p:nvPr/>
        </p:nvSpPr>
        <p:spPr>
          <a:xfrm>
            <a:off x="-391635" y="1333816"/>
            <a:ext cx="3948234" cy="1724379"/>
          </a:xfrm>
          <a:custGeom>
            <a:avLst/>
            <a:gdLst/>
            <a:ahLst/>
            <a:cxnLst/>
            <a:rect l="l" t="t" r="r" b="b"/>
            <a:pathLst>
              <a:path w="3948234" h="1724379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601689" y="8426785"/>
            <a:ext cx="4729467" cy="4047169"/>
          </a:xfrm>
          <a:custGeom>
            <a:avLst/>
            <a:gdLst/>
            <a:ahLst/>
            <a:cxnLst/>
            <a:rect l="l" t="t" r="r" b="b"/>
            <a:pathLst>
              <a:path w="4729467" h="4047169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850925" y="3372520"/>
            <a:ext cx="7103952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7"/>
              </a:lnSpc>
            </a:pPr>
            <a:r>
              <a:rPr lang="en-US" sz="7148">
                <a:solidFill>
                  <a:schemeClr val="bg1"/>
                </a:solidFill>
                <a:latin typeface="Computer Says No"/>
              </a:rPr>
              <a:t>UTS MACHINE LEARNING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9992168" y="1795880"/>
            <a:ext cx="8078630" cy="11840963"/>
          </a:xfrm>
          <a:custGeom>
            <a:avLst/>
            <a:gdLst/>
            <a:ahLst/>
            <a:cxnLst/>
            <a:rect l="l" t="t" r="r" b="b"/>
            <a:pathLst>
              <a:path w="8078630" h="11840963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482EA133-1813-47BD-B1B9-EF0C31224A7E}"/>
              </a:ext>
            </a:extLst>
          </p:cNvPr>
          <p:cNvSpPr txBox="1"/>
          <p:nvPr/>
        </p:nvSpPr>
        <p:spPr>
          <a:xfrm>
            <a:off x="2721811" y="6148614"/>
            <a:ext cx="8105145" cy="374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00">
                <a:solidFill>
                  <a:srgbClr val="FFFFFF"/>
                </a:solidFill>
                <a:latin typeface="Poppins Light"/>
              </a:rPr>
              <a:t>By : Muhammad Raihan Butar-Butar (1103213077)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07851" y="1222001"/>
            <a:ext cx="8551449" cy="6896330"/>
          </a:xfrm>
          <a:custGeom>
            <a:avLst/>
            <a:gdLst/>
            <a:ahLst/>
            <a:cxnLst/>
            <a:rect l="l" t="t" r="r" b="b"/>
            <a:pathLst>
              <a:path w="8551449" h="6896330">
                <a:moveTo>
                  <a:pt x="0" y="0"/>
                </a:moveTo>
                <a:lnTo>
                  <a:pt x="8551449" y="0"/>
                </a:lnTo>
                <a:lnTo>
                  <a:pt x="8551449" y="6896330"/>
                </a:lnTo>
                <a:lnTo>
                  <a:pt x="0" y="6896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56862" y="2475264"/>
            <a:ext cx="7242648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>
                <a:solidFill>
                  <a:schemeClr val="bg1"/>
                </a:solidFill>
                <a:latin typeface="Computer Says No"/>
              </a:rPr>
              <a:t>PROBLEM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78720" y="3705710"/>
            <a:ext cx="6920791" cy="3712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23"/>
              </a:lnSpc>
            </a:pPr>
            <a:r>
              <a:rPr lang="en-US" sz="2400">
                <a:solidFill>
                  <a:srgbClr val="FFFFFF"/>
                </a:solidFill>
                <a:latin typeface="Poppins Light"/>
              </a:rPr>
              <a:t>Topik UTS kali ini adalah kita disimulasikan bekerja sebagai ilmuwan data di perusahaan keuangan global. Selama bertahun-tahun, perusahaan telah mengumpulkan rincian dasar bank dan mengumpulkan banyak informasi terkait kredit. Manajemen ingin membangun sistem cerdas untuk memisahkan orang-orang ke dalam kelompok nilai kredit untuk mengurangi upaya manual.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3726" y="2819660"/>
            <a:ext cx="6988487" cy="5595357"/>
          </a:xfrm>
          <a:custGeom>
            <a:avLst/>
            <a:gdLst/>
            <a:ahLst/>
            <a:cxnLst/>
            <a:rect l="l" t="t" r="r" b="b"/>
            <a:pathLst>
              <a:path w="6988487" h="5595357">
                <a:moveTo>
                  <a:pt x="0" y="0"/>
                </a:moveTo>
                <a:lnTo>
                  <a:pt x="6988488" y="0"/>
                </a:lnTo>
                <a:lnTo>
                  <a:pt x="6988488" y="5595358"/>
                </a:lnTo>
                <a:lnTo>
                  <a:pt x="0" y="5595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135996" y="-2163135"/>
            <a:ext cx="6613789" cy="5640759"/>
          </a:xfrm>
          <a:custGeom>
            <a:avLst/>
            <a:gdLst/>
            <a:ahLst/>
            <a:cxnLst/>
            <a:rect l="l" t="t" r="r" b="b"/>
            <a:pathLst>
              <a:path w="6613789" h="564075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148635" y="1768530"/>
            <a:ext cx="8512282" cy="1320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235"/>
              </a:lnSpc>
              <a:spcBef>
                <a:spcPct val="0"/>
              </a:spcBef>
            </a:pPr>
            <a:r>
              <a:rPr lang="en-US" sz="23600">
                <a:solidFill>
                  <a:schemeClr val="bg1"/>
                </a:solidFill>
                <a:latin typeface="Computer Says No"/>
              </a:rPr>
              <a:t>SOLUTION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84048" y="3978171"/>
            <a:ext cx="8105145" cy="1913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99"/>
              </a:lnSpc>
            </a:pPr>
            <a:r>
              <a:rPr lang="en-US" sz="2400">
                <a:solidFill>
                  <a:srgbClr val="FFFFFF"/>
                </a:solidFill>
                <a:latin typeface="Poppins Light"/>
              </a:rPr>
              <a:t>Berdasarkan informasi terkait kredit nasabah, kita akan membuat model pembelajaran mesin yang dapat mengklasifikasikan skor kredit dengan akurasi &gt;95% menggunakan Orange dan Python. Model yang digunakan adalah Model Random Forest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811039" y="463618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338661" y="1717088"/>
            <a:ext cx="9610678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chemeClr val="bg1"/>
                </a:solidFill>
                <a:latin typeface="Computer Says No"/>
              </a:rPr>
              <a:t>MODELING PROCESS</a:t>
            </a:r>
          </a:p>
        </p:txBody>
      </p:sp>
      <p:sp>
        <p:nvSpPr>
          <p:cNvPr id="6" name="Freeform 6"/>
          <p:cNvSpPr/>
          <p:nvPr/>
        </p:nvSpPr>
        <p:spPr>
          <a:xfrm>
            <a:off x="2598221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378426" y="3464724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157163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949339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001968" y="4260492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83593" y="4195677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60909" y="4262843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49389" y="4262843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432252" y="5959424"/>
            <a:ext cx="3121512" cy="1129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000">
                <a:solidFill>
                  <a:srgbClr val="FFFFFF"/>
                </a:solidFill>
                <a:latin typeface="Poppins Light"/>
              </a:rPr>
              <a:t>Membuat model serta mengukur akurasi model</a:t>
            </a:r>
          </a:p>
        </p:txBody>
      </p:sp>
      <p:sp>
        <p:nvSpPr>
          <p:cNvPr id="15" name="AutoShape 15"/>
          <p:cNvSpPr/>
          <p:nvPr/>
        </p:nvSpPr>
        <p:spPr>
          <a:xfrm flipV="1">
            <a:off x="12270492" y="4612367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9653071" y="5959424"/>
            <a:ext cx="3121512" cy="1514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000">
                <a:solidFill>
                  <a:srgbClr val="FFFFFF"/>
                </a:solidFill>
                <a:latin typeface="Poppins Light"/>
              </a:rPr>
              <a:t>Feature engineering untuk memfilter fitur-fitur yang memiliki nilai ekstrim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74334" y="5959424"/>
            <a:ext cx="3121512" cy="112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000">
                <a:solidFill>
                  <a:srgbClr val="FFFFFF"/>
                </a:solidFill>
                <a:latin typeface="Poppins Light"/>
              </a:rPr>
              <a:t>Preprocessing data untuk menghapus anomali pada data</a:t>
            </a:r>
          </a:p>
        </p:txBody>
      </p:sp>
      <p:sp>
        <p:nvSpPr>
          <p:cNvPr id="18" name="AutoShape 18"/>
          <p:cNvSpPr/>
          <p:nvPr/>
        </p:nvSpPr>
        <p:spPr>
          <a:xfrm flipV="1">
            <a:off x="8454383" y="4612367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 flipV="1">
            <a:off x="4675646" y="4545201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2095597" y="5959424"/>
            <a:ext cx="3121512" cy="739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000">
                <a:solidFill>
                  <a:srgbClr val="FFFFFF"/>
                </a:solidFill>
                <a:latin typeface="Poppins Light"/>
              </a:rPr>
              <a:t>Import dataset dan library yang diperlukan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1656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4945230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4" name="Freeform 4"/>
          <p:cNvSpPr/>
          <p:nvPr/>
        </p:nvSpPr>
        <p:spPr>
          <a:xfrm rot="-5400000">
            <a:off x="9682047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740066" y="-360334"/>
            <a:ext cx="4817598" cy="4184142"/>
          </a:xfrm>
          <a:custGeom>
            <a:avLst/>
            <a:gdLst/>
            <a:ahLst/>
            <a:cxnLst/>
            <a:rect l="l" t="t" r="r" b="b"/>
            <a:pathLst>
              <a:path w="4817598" h="4184142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914841" y="-1784862"/>
            <a:ext cx="5101092" cy="4365182"/>
          </a:xfrm>
          <a:custGeom>
            <a:avLst/>
            <a:gdLst/>
            <a:ahLst/>
            <a:cxnLst/>
            <a:rect l="l" t="t" r="r" b="b"/>
            <a:pathLst>
              <a:path w="5101092" h="436518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601849" y="7100342"/>
            <a:ext cx="11495135" cy="4845199"/>
          </a:xfrm>
          <a:custGeom>
            <a:avLst/>
            <a:gdLst/>
            <a:ahLst/>
            <a:cxnLst/>
            <a:rect l="l" t="t" r="r" b="b"/>
            <a:pathLst>
              <a:path w="11495135" h="4845199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72226">
            <a:off x="-769537" y="6074699"/>
            <a:ext cx="2810484" cy="6367201"/>
          </a:xfrm>
          <a:custGeom>
            <a:avLst/>
            <a:gdLst/>
            <a:ahLst/>
            <a:cxnLst/>
            <a:rect l="l" t="t" r="r" b="b"/>
            <a:pathLst>
              <a:path w="2810484" h="6367201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655521" y="3335594"/>
            <a:ext cx="1461470" cy="1849961"/>
          </a:xfrm>
          <a:custGeom>
            <a:avLst/>
            <a:gdLst/>
            <a:ahLst/>
            <a:cxnLst/>
            <a:rect l="l" t="t" r="r" b="b"/>
            <a:pathLst>
              <a:path w="1461470" h="1849961">
                <a:moveTo>
                  <a:pt x="0" y="0"/>
                </a:moveTo>
                <a:lnTo>
                  <a:pt x="1461469" y="0"/>
                </a:lnTo>
                <a:lnTo>
                  <a:pt x="1461469" y="1849961"/>
                </a:lnTo>
                <a:lnTo>
                  <a:pt x="0" y="18499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773202" y="3490185"/>
            <a:ext cx="1418460" cy="1695370"/>
          </a:xfrm>
          <a:custGeom>
            <a:avLst/>
            <a:gdLst/>
            <a:ahLst/>
            <a:cxnLst/>
            <a:rect l="l" t="t" r="r" b="b"/>
            <a:pathLst>
              <a:path w="1418460" h="1695370">
                <a:moveTo>
                  <a:pt x="0" y="0"/>
                </a:moveTo>
                <a:lnTo>
                  <a:pt x="1418460" y="0"/>
                </a:lnTo>
                <a:lnTo>
                  <a:pt x="141846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967259" y="3490185"/>
            <a:ext cx="1222079" cy="1695370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642986" y="1495425"/>
            <a:ext cx="7678893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90"/>
              </a:lnSpc>
              <a:spcBef>
                <a:spcPct val="0"/>
              </a:spcBef>
            </a:pPr>
            <a:r>
              <a:rPr lang="en-US" sz="10403">
                <a:solidFill>
                  <a:schemeClr val="bg1"/>
                </a:solidFill>
                <a:latin typeface="Computer Says No"/>
              </a:rPr>
              <a:t>MODEL OBJECTIVES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933300" y="5756962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</a:rPr>
              <a:t>OBJECTIVE 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59776" y="6353562"/>
            <a:ext cx="303704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2000">
                <a:solidFill>
                  <a:srgbClr val="FFFFFF"/>
                </a:solidFill>
                <a:latin typeface="Poppins Light"/>
              </a:rPr>
              <a:t>Minimal 1 model terbentuk dengan sukses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37434" y="5756962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</a:rPr>
              <a:t>OBJECTIVE 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574252" y="5756962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</a:rPr>
              <a:t>OBJECTIVE 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963910" y="6353561"/>
            <a:ext cx="303704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2000">
                <a:solidFill>
                  <a:srgbClr val="FFFFFF"/>
                </a:solidFill>
                <a:latin typeface="Poppins Light"/>
              </a:rPr>
              <a:t>Akurasi minimal model &gt; 75 %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703021" y="6302306"/>
            <a:ext cx="303704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2000">
                <a:solidFill>
                  <a:srgbClr val="FFFFFF"/>
                </a:solidFill>
                <a:latin typeface="Poppins Light"/>
              </a:rPr>
              <a:t>Model memberikan informasi yang berguna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764344" y="5958420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5802444" y="-2572817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208092" y="-358876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995996" y="550773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19702" y="2582224"/>
            <a:ext cx="7747874" cy="3236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366"/>
              </a:lnSpc>
            </a:pPr>
            <a:r>
              <a:rPr lang="en-US" sz="18833">
                <a:solidFill>
                  <a:srgbClr val="6866E1"/>
                </a:solidFill>
                <a:latin typeface="Computer Says No"/>
              </a:rPr>
              <a:t>THANK YOU!</a:t>
            </a:r>
          </a:p>
        </p:txBody>
      </p:sp>
      <p:sp>
        <p:nvSpPr>
          <p:cNvPr id="7" name="Freeform 7"/>
          <p:cNvSpPr/>
          <p:nvPr/>
        </p:nvSpPr>
        <p:spPr>
          <a:xfrm>
            <a:off x="9144000" y="1550639"/>
            <a:ext cx="8001878" cy="8071895"/>
          </a:xfrm>
          <a:custGeom>
            <a:avLst/>
            <a:gdLst/>
            <a:ahLst/>
            <a:cxnLst/>
            <a:rect l="l" t="t" r="r" b="b"/>
            <a:pathLst>
              <a:path w="8001878" h="8071895">
                <a:moveTo>
                  <a:pt x="0" y="0"/>
                </a:moveTo>
                <a:lnTo>
                  <a:pt x="8001878" y="0"/>
                </a:lnTo>
                <a:lnTo>
                  <a:pt x="8001878" y="8071894"/>
                </a:lnTo>
                <a:lnTo>
                  <a:pt x="0" y="8071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995996" y="7317810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771515" y="-3149182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048409" y="418015"/>
            <a:ext cx="14059338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>
                <a:solidFill>
                  <a:schemeClr val="bg1"/>
                </a:solidFill>
                <a:latin typeface="Computer Says No"/>
              </a:rPr>
              <a:t>ORANGE DATA MINING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2BB498-4F8B-46BA-9D98-5F7EEF12F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26065"/>
            <a:ext cx="10926147" cy="60983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4A09B6-7D12-4503-9CCB-B1947A23A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5230" y="3149650"/>
            <a:ext cx="5977861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64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338661" y="571500"/>
            <a:ext cx="9610678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chemeClr val="bg1"/>
                </a:solidFill>
                <a:latin typeface="Computer Says No"/>
              </a:rPr>
              <a:t>PYTHON CODE RESULT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A8D4EA6-A3AB-49F5-A7BD-5152AEF66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995477"/>
            <a:ext cx="8058305" cy="66012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A62B9DD-A417-4CFB-8FE1-5F45DC213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2305" y="1995477"/>
            <a:ext cx="7848753" cy="660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09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172</Words>
  <Application>Microsoft Office PowerPoint</Application>
  <PresentationFormat>Custom</PresentationFormat>
  <Paragraphs>26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Poppins Light</vt:lpstr>
      <vt:lpstr>Calibri</vt:lpstr>
      <vt:lpstr>Computer Says No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creator>LEGION</dc:creator>
  <cp:lastModifiedBy>MUHAMMAD RAIHAN BUTAR-BUTAR</cp:lastModifiedBy>
  <cp:revision>3</cp:revision>
  <dcterms:created xsi:type="dcterms:W3CDTF">2006-08-16T00:00:00Z</dcterms:created>
  <dcterms:modified xsi:type="dcterms:W3CDTF">2024-05-03T11:28:36Z</dcterms:modified>
  <dc:identifier>DAGDYI6kcuk</dc:identifier>
</cp:coreProperties>
</file>